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 id="264" r:id="rId10"/>
    <p:sldId id="265" r:id="rId11"/>
    <p:sldId id="266" r:id="rId12"/>
    <p:sldId id="267" r:id="rId13"/>
  </p:sldIdLst>
  <p:sldSz cx="9144000" cy="6858000" type="screen4x3"/>
  <p:notesSz cx="6858000" cy="9144000"/>
  <p:custDataLst>
    <p:tags r:id="rId14"/>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a:srgbClr val="336600"/>
    <a:srgbClr val="0033CC"/>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83A780C-5858-483C-B13A-72F612F1C49A}" type="slidenum">
              <a:rPr lang="en-US"/>
              <a:pPr/>
              <a:t>‹#›</a:t>
            </a:fld>
            <a:endParaRPr lang="en-US"/>
          </a:p>
        </p:txBody>
      </p:sp>
    </p:spTree>
    <p:extLst>
      <p:ext uri="{BB962C8B-B14F-4D97-AF65-F5344CB8AC3E}">
        <p14:creationId xmlns:p14="http://schemas.microsoft.com/office/powerpoint/2010/main" val="2594611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2E047DB-D832-4431-8F68-6CD71652A98F}" type="slidenum">
              <a:rPr lang="en-US"/>
              <a:pPr/>
              <a:t>‹#›</a:t>
            </a:fld>
            <a:endParaRPr lang="en-US"/>
          </a:p>
        </p:txBody>
      </p:sp>
    </p:spTree>
    <p:extLst>
      <p:ext uri="{BB962C8B-B14F-4D97-AF65-F5344CB8AC3E}">
        <p14:creationId xmlns:p14="http://schemas.microsoft.com/office/powerpoint/2010/main" val="1874715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6181B45-494E-40D9-BCD3-142E62DD83F1}" type="slidenum">
              <a:rPr lang="en-US"/>
              <a:pPr/>
              <a:t>‹#›</a:t>
            </a:fld>
            <a:endParaRPr lang="en-US"/>
          </a:p>
        </p:txBody>
      </p:sp>
    </p:spTree>
    <p:extLst>
      <p:ext uri="{BB962C8B-B14F-4D97-AF65-F5344CB8AC3E}">
        <p14:creationId xmlns:p14="http://schemas.microsoft.com/office/powerpoint/2010/main" val="3518722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1680126-C9D9-470F-8929-9D6BAA140845}" type="slidenum">
              <a:rPr lang="en-US"/>
              <a:pPr/>
              <a:t>‹#›</a:t>
            </a:fld>
            <a:endParaRPr lang="en-US"/>
          </a:p>
        </p:txBody>
      </p:sp>
    </p:spTree>
    <p:extLst>
      <p:ext uri="{BB962C8B-B14F-4D97-AF65-F5344CB8AC3E}">
        <p14:creationId xmlns:p14="http://schemas.microsoft.com/office/powerpoint/2010/main" val="1903766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2738E69-D4C3-4C26-B8A3-812A683DBD30}" type="slidenum">
              <a:rPr lang="en-US"/>
              <a:pPr/>
              <a:t>‹#›</a:t>
            </a:fld>
            <a:endParaRPr lang="en-US"/>
          </a:p>
        </p:txBody>
      </p:sp>
    </p:spTree>
    <p:extLst>
      <p:ext uri="{BB962C8B-B14F-4D97-AF65-F5344CB8AC3E}">
        <p14:creationId xmlns:p14="http://schemas.microsoft.com/office/powerpoint/2010/main" val="3193015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75DC845-9D47-4C45-9C01-2A1F9157E13F}" type="slidenum">
              <a:rPr lang="en-US"/>
              <a:pPr/>
              <a:t>‹#›</a:t>
            </a:fld>
            <a:endParaRPr lang="en-US"/>
          </a:p>
        </p:txBody>
      </p:sp>
    </p:spTree>
    <p:extLst>
      <p:ext uri="{BB962C8B-B14F-4D97-AF65-F5344CB8AC3E}">
        <p14:creationId xmlns:p14="http://schemas.microsoft.com/office/powerpoint/2010/main" val="727805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BECC6F5-6C0B-4458-9819-BC710B3F26C1}" type="slidenum">
              <a:rPr lang="en-US"/>
              <a:pPr/>
              <a:t>‹#›</a:t>
            </a:fld>
            <a:endParaRPr lang="en-US"/>
          </a:p>
        </p:txBody>
      </p:sp>
    </p:spTree>
    <p:extLst>
      <p:ext uri="{BB962C8B-B14F-4D97-AF65-F5344CB8AC3E}">
        <p14:creationId xmlns:p14="http://schemas.microsoft.com/office/powerpoint/2010/main" val="2050897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969CE0E-2973-4438-B926-3F2A758BFE84}" type="slidenum">
              <a:rPr lang="en-US"/>
              <a:pPr/>
              <a:t>‹#›</a:t>
            </a:fld>
            <a:endParaRPr lang="en-US"/>
          </a:p>
        </p:txBody>
      </p:sp>
    </p:spTree>
    <p:extLst>
      <p:ext uri="{BB962C8B-B14F-4D97-AF65-F5344CB8AC3E}">
        <p14:creationId xmlns:p14="http://schemas.microsoft.com/office/powerpoint/2010/main" val="1597526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92289AB-04E6-4834-8A2B-F2AC1BC2F3AD}" type="slidenum">
              <a:rPr lang="en-US"/>
              <a:pPr/>
              <a:t>‹#›</a:t>
            </a:fld>
            <a:endParaRPr lang="en-US"/>
          </a:p>
        </p:txBody>
      </p:sp>
    </p:spTree>
    <p:extLst>
      <p:ext uri="{BB962C8B-B14F-4D97-AF65-F5344CB8AC3E}">
        <p14:creationId xmlns:p14="http://schemas.microsoft.com/office/powerpoint/2010/main" val="3609636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E7ADCD7-945A-4BCE-88BA-CCDD8B6288B5}" type="slidenum">
              <a:rPr lang="en-US"/>
              <a:pPr/>
              <a:t>‹#›</a:t>
            </a:fld>
            <a:endParaRPr lang="en-US"/>
          </a:p>
        </p:txBody>
      </p:sp>
    </p:spTree>
    <p:extLst>
      <p:ext uri="{BB962C8B-B14F-4D97-AF65-F5344CB8AC3E}">
        <p14:creationId xmlns:p14="http://schemas.microsoft.com/office/powerpoint/2010/main" val="939763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A1F12D-6765-4DF6-8108-61197E139917}" type="slidenum">
              <a:rPr lang="en-US"/>
              <a:pPr/>
              <a:t>‹#›</a:t>
            </a:fld>
            <a:endParaRPr lang="en-US"/>
          </a:p>
        </p:txBody>
      </p:sp>
    </p:spTree>
    <p:extLst>
      <p:ext uri="{BB962C8B-B14F-4D97-AF65-F5344CB8AC3E}">
        <p14:creationId xmlns:p14="http://schemas.microsoft.com/office/powerpoint/2010/main" val="4085888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875205C-60E1-4515-A463-0CAB9BB6CA8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file:///E:\N&#7896;I%20DUNG%20CHUYEN%20DE%20NLS-AI%2025-26\ND%20TH&#7916;%200012\thuy%209a1.pptx" TargetMode="External"/><Relationship Id="rId7" Type="http://schemas.openxmlformats.org/officeDocument/2006/relationships/hyperlink" Target="CHUY&#202;N%20&#272;&#7872;_CHUY&#7874;N%20&#272;&#7892;I%20S&#7888;.pptx" TargetMode="External"/><Relationship Id="rId2" Type="http://schemas.openxmlformats.org/officeDocument/2006/relationships/hyperlink" Target="ND%20TH&#7916;%200012/T&#204;M%20HI&#7874;U%20V&#7872;%20NG&#7896;%20&#272;&#7896;C%20TH&#7920;C%20PH&#7848;M_th&#249;y%20d&#432;&#417;ng.pptx" TargetMode="External"/><Relationship Id="rId1" Type="http://schemas.openxmlformats.org/officeDocument/2006/relationships/slideLayout" Target="../slideLayouts/slideLayout2.xml"/><Relationship Id="rId6" Type="http://schemas.openxmlformats.org/officeDocument/2006/relationships/hyperlink" Target="ND%20TH&#7916;%200012/chithimau_thachthao.pptx" TargetMode="External"/><Relationship Id="rId5" Type="http://schemas.openxmlformats.org/officeDocument/2006/relationships/hyperlink" Target="ND%20TH&#7916;%200012/th&#7921;c%20h&#224;nh%20m&#244;n%20sinh%209A4.pptm" TargetMode="External"/><Relationship Id="rId4" Type="http://schemas.openxmlformats.org/officeDocument/2006/relationships/hyperlink" Target="ND%20TH&#7916;%200012/L&#7899;p%209a3%20thcsntholha%20ha%20kh&#244;n.pptx"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764704"/>
            <a:ext cx="7772400" cy="3528391"/>
          </a:xfrm>
        </p:spPr>
        <p:txBody>
          <a:bodyPr/>
          <a:lstStyle/>
          <a:p>
            <a:r>
              <a:rPr lang="en-US">
                <a:solidFill>
                  <a:srgbClr val="FF3300"/>
                </a:solidFill>
              </a:rPr>
              <a:t>CHUYÊN ĐỀ: VẬN DỤNG NĂNG LỰC SỐ, AI TRONG DẠY VÀ HỌC NHẰM PHÁT TRIỂN PHẨM CHẤT, NĂNG LỰC HỌC SINH</a:t>
            </a:r>
          </a:p>
        </p:txBody>
      </p:sp>
      <p:sp>
        <p:nvSpPr>
          <p:cNvPr id="2051" name="Rectangle 3"/>
          <p:cNvSpPr>
            <a:spLocks noGrp="1" noChangeArrowheads="1"/>
          </p:cNvSpPr>
          <p:nvPr>
            <p:ph type="subTitle" idx="1"/>
          </p:nvPr>
        </p:nvSpPr>
        <p:spPr>
          <a:xfrm>
            <a:off x="971600" y="4509120"/>
            <a:ext cx="7128792" cy="1198984"/>
          </a:xfrm>
        </p:spPr>
        <p:txBody>
          <a:bodyPr/>
          <a:lstStyle/>
          <a:p>
            <a:r>
              <a:rPr lang="en-US">
                <a:solidFill>
                  <a:srgbClr val="0033CC"/>
                </a:solidFill>
              </a:rPr>
              <a:t>Tân Hội, ngày 12 tháng 12 năm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a:solidFill>
                  <a:srgbClr val="FF3300"/>
                </a:solidFill>
              </a:rPr>
              <a:t>Cách tạo lệnh (prompt) cho chatbot</a:t>
            </a:r>
          </a:p>
        </p:txBody>
      </p:sp>
      <p:sp>
        <p:nvSpPr>
          <p:cNvPr id="3" name="Content Placeholder 2"/>
          <p:cNvSpPr>
            <a:spLocks noGrp="1"/>
          </p:cNvSpPr>
          <p:nvPr>
            <p:ph idx="1"/>
          </p:nvPr>
        </p:nvSpPr>
        <p:spPr/>
        <p:txBody>
          <a:bodyPr/>
          <a:lstStyle/>
          <a:p>
            <a:pPr>
              <a:buFontTx/>
              <a:buChar char="-"/>
            </a:pPr>
            <a:r>
              <a:rPr lang="en-US" sz="2800">
                <a:solidFill>
                  <a:srgbClr val="0000FF"/>
                </a:solidFill>
              </a:rPr>
              <a:t>Ngôn ngữ tự nhiên, đơn giản, dễ hiểu.</a:t>
            </a:r>
          </a:p>
          <a:p>
            <a:pPr>
              <a:buFontTx/>
              <a:buChar char="-"/>
            </a:pPr>
            <a:r>
              <a:rPr lang="en-US" sz="2800">
                <a:solidFill>
                  <a:srgbClr val="0000FF"/>
                </a:solidFill>
              </a:rPr>
              <a:t>Vai trò: VD “Với vai trò là 1 GV giỏi, hãy giúp tôi…”</a:t>
            </a:r>
          </a:p>
          <a:p>
            <a:pPr>
              <a:buFontTx/>
              <a:buChar char="-"/>
            </a:pPr>
            <a:r>
              <a:rPr lang="en-US" sz="2800">
                <a:solidFill>
                  <a:srgbClr val="0000FF"/>
                </a:solidFill>
              </a:rPr>
              <a:t>Xác định ngữ cảnh: cụ thể, rõ ràng, chi tiết. VD: tạo giúp tôi 1 đề kiểm tra giữa học kỳ I, gồm 10 câu trắc nghiệm khách quan nhiều lựa chọn, 1 đáp án đúng và 3 câu hỏi tự luận đều ở mức độ nhận biết dành cho HS khuyết tật, học lớp 9 với các bài sau thuộc bộ sách… (tên các bài…)</a:t>
            </a:r>
          </a:p>
        </p:txBody>
      </p:sp>
    </p:spTree>
    <p:extLst>
      <p:ext uri="{BB962C8B-B14F-4D97-AF65-F5344CB8AC3E}">
        <p14:creationId xmlns:p14="http://schemas.microsoft.com/office/powerpoint/2010/main" val="3146731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Một số sản phẩm</a:t>
            </a:r>
          </a:p>
        </p:txBody>
      </p:sp>
      <p:sp>
        <p:nvSpPr>
          <p:cNvPr id="3" name="Content Placeholder 2"/>
          <p:cNvSpPr>
            <a:spLocks noGrp="1"/>
          </p:cNvSpPr>
          <p:nvPr>
            <p:ph idx="1"/>
          </p:nvPr>
        </p:nvSpPr>
        <p:spPr>
          <a:xfrm>
            <a:off x="457200" y="1600201"/>
            <a:ext cx="8229600" cy="4061048"/>
          </a:xfrm>
        </p:spPr>
        <p:txBody>
          <a:bodyPr/>
          <a:lstStyle/>
          <a:p>
            <a:pPr>
              <a:buFontTx/>
              <a:buChar char="-"/>
            </a:pPr>
            <a:r>
              <a:rPr lang="en-US" sz="2800"/>
              <a:t>Báo cáo thực hành của HS:</a:t>
            </a:r>
          </a:p>
          <a:p>
            <a:pPr>
              <a:buFontTx/>
              <a:buChar char="-"/>
            </a:pPr>
            <a:endParaRPr lang="en-US" sz="2800"/>
          </a:p>
          <a:p>
            <a:pPr>
              <a:buFontTx/>
              <a:buChar char="-"/>
            </a:pPr>
            <a:r>
              <a:rPr lang="en-US" sz="2800"/>
              <a:t>Báo cáo vận dụng khác:  </a:t>
            </a:r>
          </a:p>
        </p:txBody>
      </p:sp>
      <p:sp>
        <p:nvSpPr>
          <p:cNvPr id="4" name="Action Button: Beginning 3">
            <a:hlinkClick r:id="rId2" action="ppaction://hlinkpres?slideindex=1&amp;slidetitle="/>
          </p:cNvPr>
          <p:cNvSpPr/>
          <p:nvPr/>
        </p:nvSpPr>
        <p:spPr>
          <a:xfrm>
            <a:off x="5292080" y="1672162"/>
            <a:ext cx="576064" cy="43204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eginning 4">
            <a:hlinkClick r:id="rId3" action="ppaction://hlinkpres?slideindex=1&amp;slidetitle=" highlightClick="1"/>
          </p:cNvPr>
          <p:cNvSpPr/>
          <p:nvPr/>
        </p:nvSpPr>
        <p:spPr>
          <a:xfrm>
            <a:off x="5940152" y="1672162"/>
            <a:ext cx="432048" cy="43204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ction Button: Beginning 5">
            <a:hlinkClick r:id="rId4" action="ppaction://hlinkpres?slideindex=1&amp;slidetitle="/>
          </p:cNvPr>
          <p:cNvSpPr/>
          <p:nvPr/>
        </p:nvSpPr>
        <p:spPr>
          <a:xfrm>
            <a:off x="7164288" y="1672162"/>
            <a:ext cx="504056" cy="43204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ction Button: Beginning 6">
            <a:hlinkClick r:id="rId5" action="ppaction://hlinkpres?slideindex=1&amp;slidetitle="/>
          </p:cNvPr>
          <p:cNvSpPr/>
          <p:nvPr/>
        </p:nvSpPr>
        <p:spPr>
          <a:xfrm>
            <a:off x="7956376" y="1672162"/>
            <a:ext cx="432048" cy="43204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ction Button: Beginning 7">
            <a:hlinkClick r:id="rId6" action="ppaction://hlinkpres?slideindex=1&amp;slidetitle="/>
          </p:cNvPr>
          <p:cNvSpPr/>
          <p:nvPr/>
        </p:nvSpPr>
        <p:spPr>
          <a:xfrm>
            <a:off x="6588224" y="1700808"/>
            <a:ext cx="432048" cy="432048"/>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ction Button: Beginning 8">
            <a:hlinkClick r:id="rId7" action="ppaction://hlinkpres?slideindex=1&amp;slidetitle="/>
          </p:cNvPr>
          <p:cNvSpPr/>
          <p:nvPr/>
        </p:nvSpPr>
        <p:spPr>
          <a:xfrm>
            <a:off x="5076056" y="2708920"/>
            <a:ext cx="1080120" cy="504056"/>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0525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r>
              <a:rPr lang="en-US">
                <a:solidFill>
                  <a:srgbClr val="FF3300"/>
                </a:solidFill>
              </a:rPr>
              <a:t>XIN CẢM ƠN QUÝ THẦY CÔ ĐÃ THEO DÕI CHUYÊN ĐỀ</a:t>
            </a:r>
          </a:p>
        </p:txBody>
      </p:sp>
    </p:spTree>
    <p:extLst>
      <p:ext uri="{BB962C8B-B14F-4D97-AF65-F5344CB8AC3E}">
        <p14:creationId xmlns:p14="http://schemas.microsoft.com/office/powerpoint/2010/main" val="2109030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a:t>“AI phải trở thành hạ tầng quốc gia như điện, Internet”. (Bộ trưởng Nguyễn Mạnh Hùng)</a:t>
            </a:r>
            <a:endParaRPr lang="en-US"/>
          </a:p>
          <a:p>
            <a:pPr marL="0" indent="0">
              <a:buNone/>
            </a:pPr>
            <a:endParaRPr lang="en-US"/>
          </a:p>
        </p:txBody>
      </p:sp>
    </p:spTree>
    <p:extLst>
      <p:ext uri="{BB962C8B-B14F-4D97-AF65-F5344CB8AC3E}">
        <p14:creationId xmlns:p14="http://schemas.microsoft.com/office/powerpoint/2010/main" val="4132944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FF3300"/>
                </a:solidFill>
              </a:rPr>
              <a:t>Nội dung chính</a:t>
            </a:r>
          </a:p>
        </p:txBody>
      </p:sp>
      <p:sp>
        <p:nvSpPr>
          <p:cNvPr id="3" name="Content Placeholder 2"/>
          <p:cNvSpPr>
            <a:spLocks noGrp="1"/>
          </p:cNvSpPr>
          <p:nvPr>
            <p:ph idx="1"/>
          </p:nvPr>
        </p:nvSpPr>
        <p:spPr/>
        <p:txBody>
          <a:bodyPr/>
          <a:lstStyle/>
          <a:p>
            <a:pPr>
              <a:buFontTx/>
              <a:buChar char="-"/>
            </a:pPr>
            <a:r>
              <a:rPr lang="en-US">
                <a:solidFill>
                  <a:srgbClr val="0000FF"/>
                </a:solidFill>
              </a:rPr>
              <a:t>Báo cáo tóm tắt chuyên đề.</a:t>
            </a:r>
          </a:p>
          <a:p>
            <a:pPr>
              <a:buFontTx/>
              <a:buChar char="-"/>
            </a:pPr>
            <a:r>
              <a:rPr lang="en-US">
                <a:solidFill>
                  <a:srgbClr val="0000FF"/>
                </a:solidFill>
              </a:rPr>
              <a:t>Báo cáo của HS, GV</a:t>
            </a:r>
          </a:p>
          <a:p>
            <a:pPr>
              <a:buFontTx/>
              <a:buChar char="-"/>
            </a:pPr>
            <a:r>
              <a:rPr lang="en-US">
                <a:solidFill>
                  <a:srgbClr val="0000FF"/>
                </a:solidFill>
              </a:rPr>
              <a:t>Dự giờ thể nghiệm 1 tiết dạy ứng dụng năng lực số (NLS), AI môn Tin học 6</a:t>
            </a:r>
          </a:p>
          <a:p>
            <a:pPr>
              <a:buFontTx/>
              <a:buChar char="-"/>
            </a:pPr>
            <a:r>
              <a:rPr lang="en-US">
                <a:solidFill>
                  <a:srgbClr val="0000FF"/>
                </a:solidFill>
              </a:rPr>
              <a:t>Hướng dẫn tạo mã QR bằng zalo QR</a:t>
            </a:r>
          </a:p>
        </p:txBody>
      </p:sp>
    </p:spTree>
    <p:extLst>
      <p:ext uri="{BB962C8B-B14F-4D97-AF65-F5344CB8AC3E}">
        <p14:creationId xmlns:p14="http://schemas.microsoft.com/office/powerpoint/2010/main" val="601464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8" presetClass="entr" presetSubtype="16"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par>
                          <p:cTn id="13" fill="hold">
                            <p:stCondLst>
                              <p:cond delay="2500"/>
                            </p:stCondLst>
                            <p:childTnLst>
                              <p:par>
                                <p:cTn id="14" presetID="8" presetClass="entr" presetSubtype="16"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diamond(in)">
                                      <p:cBhvr>
                                        <p:cTn id="16" dur="2000"/>
                                        <p:tgtEl>
                                          <p:spTgt spid="3">
                                            <p:txEl>
                                              <p:pRg st="1" end="1"/>
                                            </p:txEl>
                                          </p:spTgt>
                                        </p:tgtEl>
                                      </p:cBhvr>
                                    </p:animEffect>
                                  </p:childTnLst>
                                </p:cTn>
                              </p:par>
                            </p:childTnLst>
                          </p:cTn>
                        </p:par>
                        <p:par>
                          <p:cTn id="17" fill="hold">
                            <p:stCondLst>
                              <p:cond delay="4500"/>
                            </p:stCondLst>
                            <p:childTnLst>
                              <p:par>
                                <p:cTn id="18" presetID="8" presetClass="entr" presetSubtype="16"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diamond(in)">
                                      <p:cBhvr>
                                        <p:cTn id="20" dur="2000"/>
                                        <p:tgtEl>
                                          <p:spTgt spid="3">
                                            <p:txEl>
                                              <p:pRg st="2" end="2"/>
                                            </p:txEl>
                                          </p:spTgt>
                                        </p:tgtEl>
                                      </p:cBhvr>
                                    </p:animEffect>
                                  </p:childTnLst>
                                </p:cTn>
                              </p:par>
                            </p:childTnLst>
                          </p:cTn>
                        </p:par>
                        <p:par>
                          <p:cTn id="21" fill="hold">
                            <p:stCondLst>
                              <p:cond delay="6500"/>
                            </p:stCondLst>
                            <p:childTnLst>
                              <p:par>
                                <p:cTn id="22" presetID="8" presetClass="entr" presetSubtype="16"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diamond(in)">
                                      <p:cBhvr>
                                        <p:cTn id="24"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FF0000"/>
                </a:solidFill>
              </a:rPr>
              <a:t>CHUYÊN ĐỀ</a:t>
            </a:r>
          </a:p>
        </p:txBody>
      </p:sp>
      <p:sp>
        <p:nvSpPr>
          <p:cNvPr id="3" name="Content Placeholder 2"/>
          <p:cNvSpPr>
            <a:spLocks noGrp="1"/>
          </p:cNvSpPr>
          <p:nvPr>
            <p:ph idx="1"/>
          </p:nvPr>
        </p:nvSpPr>
        <p:spPr>
          <a:xfrm>
            <a:off x="457200" y="1600201"/>
            <a:ext cx="8229600" cy="2980928"/>
          </a:xfrm>
        </p:spPr>
        <p:txBody>
          <a:bodyPr/>
          <a:lstStyle/>
          <a:p>
            <a:pPr marL="0" indent="0">
              <a:buNone/>
            </a:pPr>
            <a:r>
              <a:rPr lang="en-US" b="1">
                <a:solidFill>
                  <a:srgbClr val="0033CC"/>
                </a:solidFill>
              </a:rPr>
              <a:t>VẬN DỤNG NĂNG LỰC SỐ, TRÍ TUỆ NHÂN TẠO TRONG DẠY VÀ HỌC NHẰM PHÁT TRIỂN PHẨM CHẤT, NĂNG LỰC HỌC SINH Ở TRƯỜNG TRUNG HỌC CƠ SỞ N’THÔN HẠ</a:t>
            </a:r>
            <a:endParaRPr lang="en-US">
              <a:solidFill>
                <a:srgbClr val="0033CC"/>
              </a:solidFill>
            </a:endParaRPr>
          </a:p>
          <a:p>
            <a:pPr marL="0" indent="0">
              <a:buNone/>
            </a:pPr>
            <a:endParaRPr lang="en-US">
              <a:solidFill>
                <a:srgbClr val="0033CC"/>
              </a:solidFill>
            </a:endParaRPr>
          </a:p>
        </p:txBody>
      </p:sp>
    </p:spTree>
    <p:extLst>
      <p:ext uri="{BB962C8B-B14F-4D97-AF65-F5344CB8AC3E}">
        <p14:creationId xmlns:p14="http://schemas.microsoft.com/office/powerpoint/2010/main" val="3235709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498178"/>
          </a:xfrm>
        </p:spPr>
        <p:txBody>
          <a:bodyPr/>
          <a:lstStyle/>
          <a:p>
            <a:r>
              <a:rPr lang="en-US" sz="3600">
                <a:solidFill>
                  <a:srgbClr val="FF0000"/>
                </a:solidFill>
              </a:rPr>
              <a:t>PHẦN A. MỞ ĐẦU</a:t>
            </a:r>
            <a:br>
              <a:rPr lang="en-US" sz="3600">
                <a:solidFill>
                  <a:srgbClr val="FF0000"/>
                </a:solidFill>
              </a:rPr>
            </a:br>
            <a:r>
              <a:rPr lang="en-US" sz="3600">
                <a:solidFill>
                  <a:srgbClr val="FF0000"/>
                </a:solidFill>
              </a:rPr>
              <a:t>(lí do chọn chuyên đề)</a:t>
            </a:r>
          </a:p>
        </p:txBody>
      </p:sp>
      <p:sp>
        <p:nvSpPr>
          <p:cNvPr id="3" name="Content Placeholder 2"/>
          <p:cNvSpPr>
            <a:spLocks noGrp="1"/>
          </p:cNvSpPr>
          <p:nvPr>
            <p:ph idx="1"/>
          </p:nvPr>
        </p:nvSpPr>
        <p:spPr/>
        <p:txBody>
          <a:bodyPr/>
          <a:lstStyle/>
          <a:p>
            <a:pPr>
              <a:buFontTx/>
              <a:buChar char="-"/>
            </a:pPr>
            <a:r>
              <a:rPr lang="en-US">
                <a:solidFill>
                  <a:srgbClr val="0033CC"/>
                </a:solidFill>
              </a:rPr>
              <a:t>Cuộc CM công nghệ 4.0.</a:t>
            </a:r>
          </a:p>
          <a:p>
            <a:pPr>
              <a:buFontTx/>
              <a:buChar char="-"/>
            </a:pPr>
            <a:r>
              <a:rPr lang="en-US">
                <a:solidFill>
                  <a:srgbClr val="0033CC"/>
                </a:solidFill>
              </a:rPr>
              <a:t>Sự chỉ đạo quyết liệt của Đảng, Nhà Nước về chuyển đổi số, trong đó có ngành GD</a:t>
            </a:r>
          </a:p>
          <a:p>
            <a:pPr>
              <a:buFontTx/>
              <a:buChar char="-"/>
            </a:pPr>
            <a:r>
              <a:rPr lang="en-US">
                <a:solidFill>
                  <a:srgbClr val="0033CC"/>
                </a:solidFill>
              </a:rPr>
              <a:t>Sự quan tâm chỉ đạo của lãnh đạo nhà trường.</a:t>
            </a:r>
          </a:p>
          <a:p>
            <a:pPr>
              <a:buFontTx/>
              <a:buChar char="-"/>
            </a:pPr>
            <a:r>
              <a:rPr lang="en-US">
                <a:solidFill>
                  <a:srgbClr val="0033CC"/>
                </a:solidFill>
              </a:rPr>
              <a:t>Vai trò của chuyển đổi số, năng lực số mà trọng tâm là AI trong GD.</a:t>
            </a:r>
          </a:p>
          <a:p>
            <a:pPr>
              <a:buFontTx/>
              <a:buChar char="-"/>
            </a:pPr>
            <a:r>
              <a:rPr lang="en-US">
                <a:solidFill>
                  <a:srgbClr val="0033CC"/>
                </a:solidFill>
              </a:rPr>
              <a:t>Sự cần thiết phát triển NL cho GV, HS</a:t>
            </a:r>
          </a:p>
        </p:txBody>
      </p:sp>
    </p:spTree>
    <p:extLst>
      <p:ext uri="{BB962C8B-B14F-4D97-AF65-F5344CB8AC3E}">
        <p14:creationId xmlns:p14="http://schemas.microsoft.com/office/powerpoint/2010/main" val="3183786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9" presetClass="entr" presetSubtype="0" fill="hold" grpId="0" nodeType="afterEffect">
                                  <p:stCondLst>
                                    <p:cond delay="100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1000"/>
                                        <p:tgtEl>
                                          <p:spTgt spid="3">
                                            <p:txEl>
                                              <p:pRg st="0" end="0"/>
                                            </p:txEl>
                                          </p:spTgt>
                                        </p:tgtEl>
                                      </p:cBhvr>
                                    </p:animEffect>
                                  </p:childTnLst>
                                </p:cTn>
                              </p:par>
                            </p:childTnLst>
                          </p:cTn>
                        </p:par>
                        <p:par>
                          <p:cTn id="13" fill="hold">
                            <p:stCondLst>
                              <p:cond delay="2500"/>
                            </p:stCondLst>
                            <p:childTnLst>
                              <p:par>
                                <p:cTn id="14" presetID="9" presetClass="entr" presetSubtype="0"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dissolve">
                                      <p:cBhvr>
                                        <p:cTn id="16" dur="500"/>
                                        <p:tgtEl>
                                          <p:spTgt spid="3">
                                            <p:txEl>
                                              <p:pRg st="1" end="1"/>
                                            </p:txEl>
                                          </p:spTgt>
                                        </p:tgtEl>
                                      </p:cBhvr>
                                    </p:animEffect>
                                  </p:childTnLst>
                                </p:cTn>
                              </p:par>
                            </p:childTnLst>
                          </p:cTn>
                        </p:par>
                        <p:par>
                          <p:cTn id="17" fill="hold">
                            <p:stCondLst>
                              <p:cond delay="3000"/>
                            </p:stCondLst>
                            <p:childTnLst>
                              <p:par>
                                <p:cTn id="18" presetID="9" presetClass="entr" presetSubtype="0" fill="hold" grpId="0" nodeType="afterEffect">
                                  <p:stCondLst>
                                    <p:cond delay="100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dissolve">
                                      <p:cBhvr>
                                        <p:cTn id="20" dur="500"/>
                                        <p:tgtEl>
                                          <p:spTgt spid="3">
                                            <p:txEl>
                                              <p:pRg st="2" end="2"/>
                                            </p:txEl>
                                          </p:spTgt>
                                        </p:tgtEl>
                                      </p:cBhvr>
                                    </p:animEffect>
                                  </p:childTnLst>
                                </p:cTn>
                              </p:par>
                            </p:childTnLst>
                          </p:cTn>
                        </p:par>
                        <p:par>
                          <p:cTn id="21" fill="hold">
                            <p:stCondLst>
                              <p:cond delay="4500"/>
                            </p:stCondLst>
                            <p:childTnLst>
                              <p:par>
                                <p:cTn id="22" presetID="9" presetClass="entr" presetSubtype="0" fill="hold" grpId="0" nodeType="afterEffect">
                                  <p:stCondLst>
                                    <p:cond delay="50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dissolve">
                                      <p:cBhvr>
                                        <p:cTn id="24" dur="1000"/>
                                        <p:tgtEl>
                                          <p:spTgt spid="3">
                                            <p:txEl>
                                              <p:pRg st="3" end="3"/>
                                            </p:txEl>
                                          </p:spTgt>
                                        </p:tgtEl>
                                      </p:cBhvr>
                                    </p:animEffect>
                                  </p:childTnLst>
                                </p:cTn>
                              </p:par>
                            </p:childTnLst>
                          </p:cTn>
                        </p:par>
                        <p:par>
                          <p:cTn id="25" fill="hold">
                            <p:stCondLst>
                              <p:cond delay="6000"/>
                            </p:stCondLst>
                            <p:childTnLst>
                              <p:par>
                                <p:cTn id="26" presetID="9" presetClass="entr" presetSubtype="0" fill="hold" grpId="0" nodeType="afterEffect">
                                  <p:stCondLst>
                                    <p:cond delay="50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dissolve">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0033CC"/>
                </a:solidFill>
              </a:rPr>
              <a:t>PHẦN B. NỘI DUNG</a:t>
            </a:r>
          </a:p>
        </p:txBody>
      </p:sp>
      <p:sp>
        <p:nvSpPr>
          <p:cNvPr id="3" name="Content Placeholder 2"/>
          <p:cNvSpPr>
            <a:spLocks noGrp="1"/>
          </p:cNvSpPr>
          <p:nvPr>
            <p:ph idx="1"/>
          </p:nvPr>
        </p:nvSpPr>
        <p:spPr/>
        <p:txBody>
          <a:bodyPr/>
          <a:lstStyle/>
          <a:p>
            <a:pPr marL="0" indent="0">
              <a:buNone/>
            </a:pPr>
            <a:r>
              <a:rPr lang="en-US">
                <a:solidFill>
                  <a:srgbClr val="FF0000"/>
                </a:solidFill>
              </a:rPr>
              <a:t>- Cơ sở pháp lí: các văn bản pháp lí</a:t>
            </a:r>
          </a:p>
          <a:p>
            <a:pPr marL="0" indent="0">
              <a:buNone/>
            </a:pPr>
            <a:r>
              <a:rPr lang="en-US">
                <a:solidFill>
                  <a:srgbClr val="FF0000"/>
                </a:solidFill>
              </a:rPr>
              <a:t>- Cơ sở lí luận: lý thuyết dạy – học hiện đại; về khung NL số ngành GD; về ứng dụng AI trong GD; về đạo đức trong AI…</a:t>
            </a:r>
          </a:p>
          <a:p>
            <a:pPr>
              <a:buFontTx/>
              <a:buChar char="-"/>
            </a:pPr>
            <a:r>
              <a:rPr lang="en-US">
                <a:solidFill>
                  <a:srgbClr val="FF0000"/>
                </a:solidFill>
              </a:rPr>
              <a:t>Cơ sở thực tiễn: Trên thế giới và ở Việt Nam.</a:t>
            </a:r>
          </a:p>
          <a:p>
            <a:pPr>
              <a:buFontTx/>
              <a:buChar char="-"/>
            </a:pPr>
            <a:r>
              <a:rPr lang="en-US">
                <a:solidFill>
                  <a:srgbClr val="FF0000"/>
                </a:solidFill>
              </a:rPr>
              <a:t>Thực trạng…</a:t>
            </a:r>
          </a:p>
        </p:txBody>
      </p:sp>
    </p:spTree>
    <p:extLst>
      <p:ext uri="{BB962C8B-B14F-4D97-AF65-F5344CB8AC3E}">
        <p14:creationId xmlns:p14="http://schemas.microsoft.com/office/powerpoint/2010/main" val="2493689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p:stCondLst>
                              <p:cond delay="500"/>
                            </p:stCondLst>
                            <p:childTnLst>
                              <p:par>
                                <p:cTn id="9" presetID="9" presetClass="entr" presetSubtype="0" fill="hold" grpId="0" nodeType="afterEffect">
                                  <p:stCondLst>
                                    <p:cond delay="50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ssolve">
                                      <p:cBhvr>
                                        <p:cTn id="11" dur="500"/>
                                        <p:tgtEl>
                                          <p:spTgt spid="3">
                                            <p:txEl>
                                              <p:pRg st="0" end="0"/>
                                            </p:txEl>
                                          </p:spTgt>
                                        </p:tgtEl>
                                      </p:cBhvr>
                                    </p:animEffect>
                                  </p:childTnLst>
                                </p:cTn>
                              </p:par>
                            </p:childTnLst>
                          </p:cTn>
                        </p:par>
                        <p:par>
                          <p:cTn id="12" fill="hold">
                            <p:stCondLst>
                              <p:cond delay="1500"/>
                            </p:stCondLst>
                            <p:childTnLst>
                              <p:par>
                                <p:cTn id="13" presetID="9" presetClass="entr" presetSubtype="0" fill="hold" grpId="0" nodeType="afterEffect">
                                  <p:stCondLst>
                                    <p:cond delay="100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2000"/>
                                        <p:tgtEl>
                                          <p:spTgt spid="3">
                                            <p:txEl>
                                              <p:pRg st="1" end="1"/>
                                            </p:txEl>
                                          </p:spTgt>
                                        </p:tgtEl>
                                      </p:cBhvr>
                                    </p:animEffect>
                                  </p:childTnLst>
                                </p:cTn>
                              </p:par>
                            </p:childTnLst>
                          </p:cTn>
                        </p:par>
                        <p:par>
                          <p:cTn id="16" fill="hold">
                            <p:stCondLst>
                              <p:cond delay="4500"/>
                            </p:stCondLst>
                            <p:childTnLst>
                              <p:par>
                                <p:cTn id="17" presetID="9" presetClass="entr" presetSubtype="0" fill="hold" grpId="0"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ssolve">
                                      <p:cBhvr>
                                        <p:cTn id="19" dur="500"/>
                                        <p:tgtEl>
                                          <p:spTgt spid="3">
                                            <p:txEl>
                                              <p:pRg st="2" end="2"/>
                                            </p:txEl>
                                          </p:spTgt>
                                        </p:tgtEl>
                                      </p:cBhvr>
                                    </p:animEffect>
                                  </p:childTnLst>
                                </p:cTn>
                              </p:par>
                            </p:childTnLst>
                          </p:cTn>
                        </p:par>
                        <p:par>
                          <p:cTn id="20" fill="hold">
                            <p:stCondLst>
                              <p:cond delay="5500"/>
                            </p:stCondLst>
                            <p:childTnLst>
                              <p:par>
                                <p:cTn id="21" presetID="9" presetClass="entr" presetSubtype="0" fill="hold" grpId="0"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ssolv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FF0000"/>
                </a:solidFill>
              </a:rPr>
              <a:t>Một số khái niệm</a:t>
            </a:r>
          </a:p>
        </p:txBody>
      </p:sp>
      <p:sp>
        <p:nvSpPr>
          <p:cNvPr id="3" name="Content Placeholder 2"/>
          <p:cNvSpPr>
            <a:spLocks noGrp="1"/>
          </p:cNvSpPr>
          <p:nvPr>
            <p:ph idx="1"/>
          </p:nvPr>
        </p:nvSpPr>
        <p:spPr/>
        <p:txBody>
          <a:bodyPr/>
          <a:lstStyle/>
          <a:p>
            <a:pPr>
              <a:buFontTx/>
              <a:buChar char="-"/>
            </a:pPr>
            <a:r>
              <a:rPr lang="nl-NL">
                <a:solidFill>
                  <a:srgbClr val="0033CC"/>
                </a:solidFill>
              </a:rPr>
              <a:t>Chuyển đổi số trong giáo dục là quá trình tích hợp công nghệ số vào mọi khía cạnh của ngành giáo dục, từ giảng dạy, học tập đến quản lý, nhằm nâng cao chất lượng và hiệu quả giáo dục. </a:t>
            </a:r>
          </a:p>
          <a:p>
            <a:pPr>
              <a:buFontTx/>
              <a:buChar char="-"/>
            </a:pPr>
            <a:r>
              <a:rPr lang="nl-NL">
                <a:solidFill>
                  <a:srgbClr val="0033CC"/>
                </a:solidFill>
              </a:rPr>
              <a:t>Năng lực số và khung NLS cho HS, GV.</a:t>
            </a:r>
          </a:p>
          <a:p>
            <a:pPr>
              <a:buFontTx/>
              <a:buChar char="-"/>
            </a:pPr>
            <a:r>
              <a:rPr lang="nl-NL">
                <a:solidFill>
                  <a:srgbClr val="0033CC"/>
                </a:solidFill>
              </a:rPr>
              <a:t>AI (</a:t>
            </a:r>
            <a:r>
              <a:rPr lang="nl-NL">
                <a:solidFill>
                  <a:srgbClr val="FF3300"/>
                </a:solidFill>
              </a:rPr>
              <a:t>A</a:t>
            </a:r>
            <a:r>
              <a:rPr lang="nl-NL">
                <a:solidFill>
                  <a:srgbClr val="0033CC"/>
                </a:solidFill>
              </a:rPr>
              <a:t>rtificial </a:t>
            </a:r>
            <a:r>
              <a:rPr lang="nl-NL">
                <a:solidFill>
                  <a:srgbClr val="FF3300"/>
                </a:solidFill>
              </a:rPr>
              <a:t>I</a:t>
            </a:r>
            <a:r>
              <a:rPr lang="nl-NL">
                <a:solidFill>
                  <a:srgbClr val="0033CC"/>
                </a:solidFill>
              </a:rPr>
              <a:t>ntelligence): Trí tuệ nhân tạo</a:t>
            </a:r>
          </a:p>
          <a:p>
            <a:pPr marL="0" indent="0">
              <a:buNone/>
            </a:pPr>
            <a:endParaRPr lang="en-US">
              <a:solidFill>
                <a:srgbClr val="0033CC"/>
              </a:solidFill>
            </a:endParaRPr>
          </a:p>
        </p:txBody>
      </p:sp>
    </p:spTree>
    <p:extLst>
      <p:ext uri="{BB962C8B-B14F-4D97-AF65-F5344CB8AC3E}">
        <p14:creationId xmlns:p14="http://schemas.microsoft.com/office/powerpoint/2010/main" val="452847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1000"/>
                            </p:stCondLst>
                            <p:childTnLst>
                              <p:par>
                                <p:cTn id="15" presetID="12" presetClass="entr" presetSubtype="4" fill="hold" grpId="0" nodeType="afterEffect">
                                  <p:stCondLst>
                                    <p:cond delay="50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10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1000"/>
                                        <p:tgtEl>
                                          <p:spTgt spid="3">
                                            <p:txEl>
                                              <p:pRg st="1" end="1"/>
                                            </p:txEl>
                                          </p:spTgt>
                                        </p:tgtEl>
                                      </p:cBhvr>
                                    </p:animEffect>
                                  </p:childTnLst>
                                </p:cTn>
                              </p:par>
                            </p:childTnLst>
                          </p:cTn>
                        </p:par>
                        <p:par>
                          <p:cTn id="19" fill="hold">
                            <p:stCondLst>
                              <p:cond delay="2500"/>
                            </p:stCondLst>
                            <p:childTnLst>
                              <p:par>
                                <p:cTn id="20" presetID="12" presetClass="entr" presetSubtype="4"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10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FF3300"/>
                </a:solidFill>
              </a:rPr>
              <a:t>Ứng dụng của AI</a:t>
            </a:r>
          </a:p>
        </p:txBody>
      </p:sp>
      <p:sp>
        <p:nvSpPr>
          <p:cNvPr id="3" name="Content Placeholder 2"/>
          <p:cNvSpPr>
            <a:spLocks noGrp="1"/>
          </p:cNvSpPr>
          <p:nvPr>
            <p:ph idx="1"/>
          </p:nvPr>
        </p:nvSpPr>
        <p:spPr/>
        <p:txBody>
          <a:bodyPr/>
          <a:lstStyle/>
          <a:p>
            <a:pPr>
              <a:buFontTx/>
              <a:buChar char="-"/>
            </a:pPr>
            <a:r>
              <a:rPr lang="en-US">
                <a:solidFill>
                  <a:srgbClr val="0033CC"/>
                </a:solidFill>
              </a:rPr>
              <a:t>Tạo bài giảng, ra đề cương, đề KT: file word, powerpoint…</a:t>
            </a:r>
          </a:p>
          <a:p>
            <a:pPr>
              <a:buFontTx/>
              <a:buChar char="-"/>
            </a:pPr>
            <a:r>
              <a:rPr lang="en-US">
                <a:solidFill>
                  <a:srgbClr val="0033CC"/>
                </a:solidFill>
              </a:rPr>
              <a:t>Trả lời các câu hỏi, giải bài tập trong tài liệu, sách GK, các yêu cầu thường nhật…</a:t>
            </a:r>
          </a:p>
          <a:p>
            <a:pPr>
              <a:buFontTx/>
              <a:buChar char="-"/>
            </a:pPr>
            <a:r>
              <a:rPr lang="en-US">
                <a:solidFill>
                  <a:srgbClr val="0033CC"/>
                </a:solidFill>
              </a:rPr>
              <a:t>Thiết kế các kế hoạch, Web, App, sáng tác nhạc, video…</a:t>
            </a:r>
          </a:p>
        </p:txBody>
      </p:sp>
    </p:spTree>
    <p:extLst>
      <p:ext uri="{BB962C8B-B14F-4D97-AF65-F5344CB8AC3E}">
        <p14:creationId xmlns:p14="http://schemas.microsoft.com/office/powerpoint/2010/main" val="2595311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8" presetClass="entr" presetSubtype="16"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par>
                          <p:cTn id="13" fill="hold">
                            <p:stCondLst>
                              <p:cond delay="2500"/>
                            </p:stCondLst>
                            <p:childTnLst>
                              <p:par>
                                <p:cTn id="14" presetID="8" presetClass="entr" presetSubtype="16" fill="hold" grpId="0" nodeType="afterEffect">
                                  <p:stCondLst>
                                    <p:cond delay="50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diamond(in)">
                                      <p:cBhvr>
                                        <p:cTn id="16" dur="2000"/>
                                        <p:tgtEl>
                                          <p:spTgt spid="3">
                                            <p:txEl>
                                              <p:pRg st="1" end="1"/>
                                            </p:txEl>
                                          </p:spTgt>
                                        </p:tgtEl>
                                      </p:cBhvr>
                                    </p:animEffect>
                                  </p:childTnLst>
                                </p:cTn>
                              </p:par>
                            </p:childTnLst>
                          </p:cTn>
                        </p:par>
                        <p:par>
                          <p:cTn id="17" fill="hold">
                            <p:stCondLst>
                              <p:cond delay="5000"/>
                            </p:stCondLst>
                            <p:childTnLst>
                              <p:par>
                                <p:cTn id="18" presetID="8" presetClass="entr" presetSubtype="16" fill="hold" grpId="0" nodeType="afterEffect">
                                  <p:stCondLst>
                                    <p:cond delay="50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diamond(in)">
                                      <p:cBhvr>
                                        <p:cTn id="2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FF3300"/>
                </a:solidFill>
              </a:rPr>
              <a:t>Các chatbot thông dụng</a:t>
            </a:r>
          </a:p>
        </p:txBody>
      </p:sp>
      <p:sp>
        <p:nvSpPr>
          <p:cNvPr id="3" name="Content Placeholder 2"/>
          <p:cNvSpPr>
            <a:spLocks noGrp="1"/>
          </p:cNvSpPr>
          <p:nvPr>
            <p:ph idx="1"/>
          </p:nvPr>
        </p:nvSpPr>
        <p:spPr/>
        <p:txBody>
          <a:bodyPr/>
          <a:lstStyle/>
          <a:p>
            <a:pPr marL="0" indent="0">
              <a:buNone/>
            </a:pPr>
            <a:r>
              <a:rPr lang="en-US">
                <a:solidFill>
                  <a:srgbClr val="0000FF"/>
                </a:solidFill>
              </a:rPr>
              <a:t>Tuỳ theo mục đích tạo sản phẩm:</a:t>
            </a:r>
          </a:p>
          <a:p>
            <a:pPr>
              <a:buFontTx/>
              <a:buChar char="-"/>
            </a:pPr>
            <a:r>
              <a:rPr lang="en-US">
                <a:solidFill>
                  <a:srgbClr val="0000FF"/>
                </a:solidFill>
              </a:rPr>
              <a:t>Chatgpt: tạo bài dạy, kế hoạch, dự án… bằng file word.</a:t>
            </a:r>
          </a:p>
          <a:p>
            <a:pPr>
              <a:buFontTx/>
              <a:buChar char="-"/>
            </a:pPr>
            <a:r>
              <a:rPr lang="en-US">
                <a:solidFill>
                  <a:srgbClr val="0000FF"/>
                </a:solidFill>
              </a:rPr>
              <a:t>Gamma: tạo bài trình chiếu</a:t>
            </a:r>
          </a:p>
          <a:p>
            <a:pPr>
              <a:buFontTx/>
              <a:buChar char="-"/>
            </a:pPr>
            <a:r>
              <a:rPr lang="en-US">
                <a:solidFill>
                  <a:srgbClr val="0000FF"/>
                </a:solidFill>
              </a:rPr>
              <a:t>Canva: tạo web, dự án…</a:t>
            </a:r>
          </a:p>
        </p:txBody>
      </p:sp>
    </p:spTree>
    <p:extLst>
      <p:ext uri="{BB962C8B-B14F-4D97-AF65-F5344CB8AC3E}">
        <p14:creationId xmlns:p14="http://schemas.microsoft.com/office/powerpoint/2010/main" val="13182428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blank</Template>
  <TotalTime>91</TotalTime>
  <Words>585</Words>
  <Application>Microsoft Office PowerPoint</Application>
  <PresentationFormat>On-screen Show (4:3)</PresentationFormat>
  <Paragraphs>43</Paragraphs>
  <Slides>12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Blank</vt:lpstr>
      <vt:lpstr>CHUYÊN ĐỀ: VẬN DỤNG NĂNG LỰC SỐ, AI TRONG DẠY VÀ HỌC NHẰM PHÁT TRIỂN PHẨM CHẤT, NĂNG LỰC HỌC SINH</vt:lpstr>
      <vt:lpstr>PowerPoint Presentation</vt:lpstr>
      <vt:lpstr>Nội dung chính</vt:lpstr>
      <vt:lpstr>CHUYÊN ĐỀ</vt:lpstr>
      <vt:lpstr>PHẦN A. MỞ ĐẦU (lí do chọn chuyên đề)</vt:lpstr>
      <vt:lpstr>PHẦN B. NỘI DUNG</vt:lpstr>
      <vt:lpstr>Một số khái niệm</vt:lpstr>
      <vt:lpstr>Ứng dụng của AI</vt:lpstr>
      <vt:lpstr>Các chatbot thông dụng</vt:lpstr>
      <vt:lpstr>Cách tạo lệnh (prompt) cho chatbot</vt:lpstr>
      <vt:lpstr>Một số sản phẩm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CHUYÊN ĐỀ: VẬN DỤNG NĂNG LỰC SỐ, AI TRONG DẠY VÀ HỌC</dc:title>
  <dc:creator>Admin</dc:creator>
  <cp:lastModifiedBy>NCC</cp:lastModifiedBy>
  <cp:revision>36</cp:revision>
  <dcterms:created xsi:type="dcterms:W3CDTF">2025-12-03T10:59:16Z</dcterms:created>
  <dcterms:modified xsi:type="dcterms:W3CDTF">2025-12-10T14:27:27Z</dcterms:modified>
</cp:coreProperties>
</file>